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178e6be6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178e6be6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178e6be6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178e6be6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178e6be6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178e6be6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178e6be6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178e6be6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178e6be6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178e6be6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178e6be6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178e6be6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178e6be6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178e6be6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178e6be6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178e6be6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178e6be6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178e6be6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178e6be60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178e6be60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178e6be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178e6be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178e6be6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178e6be6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178e6be6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178e6be6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178e6be60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178e6be6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178e6be6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178e6be60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178e6be60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178e6be60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178e6be6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178e6be6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178e6be60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178e6be60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178e6be6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178e6be6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178e6be60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178e6be60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178e6be60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178e6be6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178e6be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178e6be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178e6be60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178e6be60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178e6be6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178e6be6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178e6be6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178e6be6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178e6be6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178e6be6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178e6be60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178e6be60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178e6be6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178e6be6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178e6be60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178e6be60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178e6be60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178e6be60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178e6be60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178e6be60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178e6be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178e6be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3178e6be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3178e6be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178e6be6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178e6be6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178e6be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178e6be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178e6be6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178e6be6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178e6be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178e6be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drive.google.com/file/d/1Yd5dqIz-1ULhxexHl-yCC14ekzFq8wYB/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www.tme.eu/Document/004105658202ef89808bba102ca4bf3f/POLOLU-1248.pdf" TargetMode="External"/><Relationship Id="rId5" Type="http://schemas.openxmlformats.org/officeDocument/2006/relationships/hyperlink" Target="https://www.tme.eu/Document/004105658202ef89808bba102ca4bf3f/POLOLU-1248.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hyperlink" Target="https://github.com/Akalanka-00/Shrimp-Farming-System/blob/main/Contribution/Sara/Indivitual_Contribution_Simulation/New%20Project.pdsprj"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cdn.sparkfun.com/datasheets/Sensors/Proximity/HCSR04.pdf"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datasheetspdf.com/pdf-file/775435/ETC/HC-SR501/1"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35.png"/><Relationship Id="rId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9675"/>
            <a:ext cx="8732100" cy="26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Smart Shrimp Farming</a:t>
            </a:r>
            <a:endParaRPr b="1" sz="3200">
              <a:latin typeface="Times New Roman"/>
              <a:ea typeface="Times New Roman"/>
              <a:cs typeface="Times New Roman"/>
              <a:sym typeface="Times New Roman"/>
            </a:endParaRPr>
          </a:p>
        </p:txBody>
      </p:sp>
      <p:sp>
        <p:nvSpPr>
          <p:cNvPr id="55" name="Google Shape;55;p13"/>
          <p:cNvSpPr txBox="1"/>
          <p:nvPr>
            <p:ph idx="1" type="subTitle"/>
          </p:nvPr>
        </p:nvSpPr>
        <p:spPr>
          <a:xfrm>
            <a:off x="152050" y="553200"/>
            <a:ext cx="8184900" cy="804000"/>
          </a:xfrm>
          <a:prstGeom prst="rect">
            <a:avLst/>
          </a:prstGeom>
        </p:spPr>
        <p:txBody>
          <a:bodyPr anchorCtr="0" anchor="t" bIns="91425" lIns="91425" spcFirstLastPara="1" rIns="91425" wrap="square" tIns="91425">
            <a:normAutofit fontScale="40000" lnSpcReduction="20000"/>
          </a:bodyPr>
          <a:lstStyle/>
          <a:p>
            <a:pPr indent="0" lvl="0" marL="0" rtl="0" algn="ctr">
              <a:lnSpc>
                <a:spcPct val="90000"/>
              </a:lnSpc>
              <a:spcBef>
                <a:spcPts val="0"/>
              </a:spcBef>
              <a:spcAft>
                <a:spcPts val="0"/>
              </a:spcAft>
              <a:buClr>
                <a:schemeClr val="dk1"/>
              </a:buClr>
              <a:buSzPct val="26190"/>
              <a:buFont typeface="Arial"/>
              <a:buNone/>
            </a:pPr>
            <a:r>
              <a:rPr lang="en" sz="4200">
                <a:solidFill>
                  <a:schemeClr val="dk1"/>
                </a:solidFill>
                <a:latin typeface="Times New Roman"/>
                <a:ea typeface="Times New Roman"/>
                <a:cs typeface="Times New Roman"/>
                <a:sym typeface="Times New Roman"/>
              </a:rPr>
              <a:t>IN 1900 (ICT Project)</a:t>
            </a:r>
            <a:endParaRPr sz="4200">
              <a:solidFill>
                <a:schemeClr val="dk1"/>
              </a:solidFill>
              <a:latin typeface="Times New Roman"/>
              <a:ea typeface="Times New Roman"/>
              <a:cs typeface="Times New Roman"/>
              <a:sym typeface="Times New Roman"/>
            </a:endParaRPr>
          </a:p>
          <a:p>
            <a:pPr indent="0" lvl="0" marL="0" rtl="0" algn="ctr">
              <a:lnSpc>
                <a:spcPct val="90000"/>
              </a:lnSpc>
              <a:spcBef>
                <a:spcPts val="800"/>
              </a:spcBef>
              <a:spcAft>
                <a:spcPts val="0"/>
              </a:spcAft>
              <a:buClr>
                <a:schemeClr val="dk1"/>
              </a:buClr>
              <a:buSzPct val="26190"/>
              <a:buFont typeface="Arial"/>
              <a:buNone/>
            </a:pPr>
            <a:r>
              <a:rPr lang="en" sz="4200">
                <a:solidFill>
                  <a:schemeClr val="dk1"/>
                </a:solidFill>
                <a:latin typeface="Times New Roman"/>
                <a:ea typeface="Times New Roman"/>
                <a:cs typeface="Times New Roman"/>
                <a:sym typeface="Times New Roman"/>
              </a:rPr>
              <a:t>  Final Presentation</a:t>
            </a:r>
            <a:endParaRPr sz="4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56" name="Google Shape;56;p13"/>
          <p:cNvSpPr txBox="1"/>
          <p:nvPr/>
        </p:nvSpPr>
        <p:spPr>
          <a:xfrm>
            <a:off x="5782175" y="3934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Group No: 32</a:t>
            </a:r>
            <a:endParaRPr sz="2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4087000" y="152400"/>
            <a:ext cx="4802857" cy="4838699"/>
          </a:xfrm>
          <a:prstGeom prst="rect">
            <a:avLst/>
          </a:prstGeom>
          <a:noFill/>
          <a:ln>
            <a:noFill/>
          </a:ln>
        </p:spPr>
      </p:pic>
      <p:sp>
        <p:nvSpPr>
          <p:cNvPr id="122" name="Google Shape;122;p22"/>
          <p:cNvSpPr txBox="1"/>
          <p:nvPr/>
        </p:nvSpPr>
        <p:spPr>
          <a:xfrm>
            <a:off x="114050" y="1026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Animation</a:t>
            </a:r>
            <a:endParaRPr sz="3000">
              <a:latin typeface="Times New Roman"/>
              <a:ea typeface="Times New Roman"/>
              <a:cs typeface="Times New Roman"/>
              <a:sym typeface="Times New Roman"/>
            </a:endParaRPr>
          </a:p>
        </p:txBody>
      </p:sp>
      <p:sp>
        <p:nvSpPr>
          <p:cNvPr id="123" name="Google Shape;123;p22"/>
          <p:cNvSpPr txBox="1"/>
          <p:nvPr/>
        </p:nvSpPr>
        <p:spPr>
          <a:xfrm>
            <a:off x="0" y="8097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a:solidFill>
                  <a:schemeClr val="dk1"/>
                </a:solidFill>
                <a:latin typeface="Times New Roman"/>
                <a:ea typeface="Times New Roman"/>
                <a:cs typeface="Times New Roman"/>
                <a:sym typeface="Times New Roman"/>
              </a:rPr>
              <a:t>Src:</a:t>
            </a:r>
            <a:r>
              <a:rPr lang="en">
                <a:solidFill>
                  <a:schemeClr val="dk1"/>
                </a:solidFill>
              </a:rPr>
              <a:t> </a:t>
            </a:r>
            <a:r>
              <a:rPr lang="en" u="sng">
                <a:solidFill>
                  <a:schemeClr val="hlink"/>
                </a:solidFill>
                <a:hlinkClick r:id="rId4"/>
              </a:rPr>
              <a:t>  Final Animation</a:t>
            </a:r>
            <a:endParaRPr u="sng">
              <a:solidFill>
                <a:schemeClr val="hlink"/>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nvSpPr>
        <p:spPr>
          <a:xfrm>
            <a:off x="0" y="0"/>
            <a:ext cx="4002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Full Circuit Diagram</a:t>
            </a:r>
            <a:endParaRPr sz="1600">
              <a:latin typeface="Times New Roman"/>
              <a:ea typeface="Times New Roman"/>
              <a:cs typeface="Times New Roman"/>
              <a:sym typeface="Times New Roman"/>
            </a:endParaRPr>
          </a:p>
        </p:txBody>
      </p:sp>
      <p:pic>
        <p:nvPicPr>
          <p:cNvPr id="129" name="Google Shape;129;p23"/>
          <p:cNvPicPr preferRelativeResize="0"/>
          <p:nvPr/>
        </p:nvPicPr>
        <p:blipFill>
          <a:blip r:embed="rId3">
            <a:alphaModFix/>
          </a:blip>
          <a:stretch>
            <a:fillRect/>
          </a:stretch>
        </p:blipFill>
        <p:spPr>
          <a:xfrm>
            <a:off x="152400" y="721800"/>
            <a:ext cx="8408790" cy="426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0" y="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Schematic </a:t>
            </a:r>
            <a:r>
              <a:rPr b="1" lang="en" sz="2500">
                <a:solidFill>
                  <a:schemeClr val="dk1"/>
                </a:solidFill>
                <a:latin typeface="Times New Roman"/>
                <a:ea typeface="Times New Roman"/>
                <a:cs typeface="Times New Roman"/>
                <a:sym typeface="Times New Roman"/>
              </a:rPr>
              <a:t>Diagram</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nvSpPr>
        <p:spPr>
          <a:xfrm>
            <a:off x="0" y="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PCB</a:t>
            </a:r>
            <a:r>
              <a:rPr b="1" lang="en" sz="2500">
                <a:solidFill>
                  <a:schemeClr val="dk1"/>
                </a:solidFill>
                <a:latin typeface="Times New Roman"/>
                <a:ea typeface="Times New Roman"/>
                <a:cs typeface="Times New Roman"/>
                <a:sym typeface="Times New Roman"/>
              </a:rPr>
              <a:t> Design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0" y="0"/>
            <a:ext cx="3000000" cy="5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50">
                <a:solidFill>
                  <a:schemeClr val="dk1"/>
                </a:solidFill>
                <a:latin typeface="Times New Roman"/>
                <a:ea typeface="Times New Roman"/>
                <a:cs typeface="Times New Roman"/>
                <a:sym typeface="Times New Roman"/>
              </a:rPr>
              <a:t>Resources Required</a:t>
            </a:r>
            <a:endParaRPr b="1"/>
          </a:p>
        </p:txBody>
      </p:sp>
      <p:sp>
        <p:nvSpPr>
          <p:cNvPr id="145" name="Google Shape;145;p26"/>
          <p:cNvSpPr txBox="1"/>
          <p:nvPr/>
        </p:nvSpPr>
        <p:spPr>
          <a:xfrm>
            <a:off x="5166325" y="205300"/>
            <a:ext cx="3000000" cy="484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Hardware: </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 1. Sensors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pH sensor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Temperature sensor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Weight sensor</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Ultrasonic sensor</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PIR Sensor</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2. Relay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3. Atmega32 Controller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4. Real Time Clock Module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5. EEPROM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6. Buzzer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7. Gear Motor</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8. Servo Motor</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9. Keypad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10. LCD Display</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11. Power Supply</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12. GSM Module</a:t>
            </a:r>
            <a:endParaRPr sz="1200">
              <a:solidFill>
                <a:schemeClr val="dk1"/>
              </a:solidFill>
              <a:latin typeface="Times New Roman"/>
              <a:ea typeface="Times New Roman"/>
              <a:cs typeface="Times New Roman"/>
              <a:sym typeface="Times New Roman"/>
            </a:endParaRPr>
          </a:p>
        </p:txBody>
      </p:sp>
      <p:sp>
        <p:nvSpPr>
          <p:cNvPr id="146" name="Google Shape;146;p26"/>
          <p:cNvSpPr txBox="1"/>
          <p:nvPr/>
        </p:nvSpPr>
        <p:spPr>
          <a:xfrm>
            <a:off x="273725" y="809750"/>
            <a:ext cx="3000000" cy="148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Software:</a:t>
            </a:r>
            <a:endParaRPr b="1" sz="16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Atmel Studio</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Proteus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Blender</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Kicad</a:t>
            </a:r>
            <a:endParaRPr sz="1200">
              <a:solidFill>
                <a:schemeClr val="dk1"/>
              </a:solidFill>
              <a:latin typeface="Times New Roman"/>
              <a:ea typeface="Times New Roman"/>
              <a:cs typeface="Times New Roman"/>
              <a:sym typeface="Times New Roman"/>
            </a:endParaRPr>
          </a:p>
        </p:txBody>
      </p:sp>
      <p:cxnSp>
        <p:nvCxnSpPr>
          <p:cNvPr id="147" name="Google Shape;147;p26"/>
          <p:cNvCxnSpPr/>
          <p:nvPr/>
        </p:nvCxnSpPr>
        <p:spPr>
          <a:xfrm>
            <a:off x="3820550" y="376350"/>
            <a:ext cx="57000" cy="4345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nvSpPr>
        <p:spPr>
          <a:xfrm>
            <a:off x="0" y="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Cost Estimation</a:t>
            </a:r>
            <a:endParaRPr b="1"/>
          </a:p>
        </p:txBody>
      </p:sp>
      <p:pic>
        <p:nvPicPr>
          <p:cNvPr id="153" name="Google Shape;153;p27"/>
          <p:cNvPicPr preferRelativeResize="0"/>
          <p:nvPr/>
        </p:nvPicPr>
        <p:blipFill>
          <a:blip r:embed="rId3">
            <a:alphaModFix/>
          </a:blip>
          <a:stretch>
            <a:fillRect/>
          </a:stretch>
        </p:blipFill>
        <p:spPr>
          <a:xfrm>
            <a:off x="3152400" y="152400"/>
            <a:ext cx="5483547"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nvSpPr>
        <p:spPr>
          <a:xfrm>
            <a:off x="0" y="0"/>
            <a:ext cx="376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chemeClr val="dk1"/>
                </a:solidFill>
                <a:latin typeface="Times New Roman"/>
                <a:ea typeface="Times New Roman"/>
                <a:cs typeface="Times New Roman"/>
                <a:sym typeface="Times New Roman"/>
              </a:rPr>
              <a:t>Testing &amp; Implementation</a:t>
            </a:r>
            <a:endParaRPr b="1">
              <a:solidFill>
                <a:schemeClr val="dk1"/>
              </a:solidFill>
            </a:endParaRPr>
          </a:p>
        </p:txBody>
      </p:sp>
      <p:pic>
        <p:nvPicPr>
          <p:cNvPr id="159" name="Google Shape;159;p28"/>
          <p:cNvPicPr preferRelativeResize="0"/>
          <p:nvPr/>
        </p:nvPicPr>
        <p:blipFill>
          <a:blip r:embed="rId3">
            <a:alphaModFix/>
          </a:blip>
          <a:stretch>
            <a:fillRect/>
          </a:stretch>
        </p:blipFill>
        <p:spPr>
          <a:xfrm>
            <a:off x="239500" y="569400"/>
            <a:ext cx="6193151" cy="3144375"/>
          </a:xfrm>
          <a:prstGeom prst="rect">
            <a:avLst/>
          </a:prstGeom>
          <a:noFill/>
          <a:ln>
            <a:noFill/>
          </a:ln>
        </p:spPr>
      </p:pic>
      <p:sp>
        <p:nvSpPr>
          <p:cNvPr id="160" name="Google Shape;160;p28"/>
          <p:cNvSpPr txBox="1"/>
          <p:nvPr/>
        </p:nvSpPr>
        <p:spPr>
          <a:xfrm>
            <a:off x="307900" y="3820550"/>
            <a:ext cx="69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First, we used proteus to simulate each of our components independently. Then we put everything together into one proteus project. After integrating the system, we encountered various problems with the proteus modeling of the GPS, Ph sensor, and GSM modules. We believe the proteus program has some flaws. When users connect too many components and simulate them, the program will be slow and crash. However, our code is appropriate, and we have securely attached our element to Atmega32.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1197475" y="1471200"/>
            <a:ext cx="684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dk1"/>
                </a:solidFill>
                <a:latin typeface="Times New Roman"/>
                <a:ea typeface="Times New Roman"/>
                <a:cs typeface="Times New Roman"/>
                <a:sym typeface="Times New Roman"/>
              </a:rPr>
              <a:t>Individual Contribution</a:t>
            </a:r>
            <a:endParaRPr b="1" sz="4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nvSpPr>
        <p:spPr>
          <a:xfrm>
            <a:off x="0" y="0"/>
            <a:ext cx="4151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highlight>
                  <a:srgbClr val="FFFFFF"/>
                </a:highlight>
                <a:latin typeface="Times New Roman"/>
                <a:ea typeface="Times New Roman"/>
                <a:cs typeface="Times New Roman"/>
                <a:sym typeface="Times New Roman"/>
              </a:rPr>
              <a:t>204192X-Sara A.N.Z(Group leader)</a:t>
            </a:r>
            <a:r>
              <a:rPr lang="en" sz="1900">
                <a:solidFill>
                  <a:schemeClr val="dk1"/>
                </a:solidFill>
                <a:highlight>
                  <a:srgbClr val="FFFFFF"/>
                </a:highlight>
                <a:latin typeface="Times New Roman"/>
                <a:ea typeface="Times New Roman"/>
                <a:cs typeface="Times New Roman"/>
                <a:sym typeface="Times New Roman"/>
              </a:rPr>
              <a:t> </a:t>
            </a:r>
            <a:endParaRPr sz="1900"/>
          </a:p>
        </p:txBody>
      </p:sp>
      <p:sp>
        <p:nvSpPr>
          <p:cNvPr id="171" name="Google Shape;171;p30"/>
          <p:cNvSpPr txBox="1"/>
          <p:nvPr/>
        </p:nvSpPr>
        <p:spPr>
          <a:xfrm>
            <a:off x="45625" y="4895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Times New Roman"/>
                <a:ea typeface="Times New Roman"/>
                <a:cs typeface="Times New Roman"/>
                <a:sym typeface="Times New Roman"/>
              </a:rPr>
              <a:t>Responsibilities</a:t>
            </a:r>
            <a:endParaRPr sz="1000"/>
          </a:p>
        </p:txBody>
      </p:sp>
      <p:sp>
        <p:nvSpPr>
          <p:cNvPr id="172" name="Google Shape;172;p30"/>
          <p:cNvSpPr txBox="1"/>
          <p:nvPr/>
        </p:nvSpPr>
        <p:spPr>
          <a:xfrm>
            <a:off x="786925" y="966525"/>
            <a:ext cx="7173600" cy="373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rPr>
              <a:t>•</a:t>
            </a:r>
            <a:r>
              <a:rPr lang="en">
                <a:solidFill>
                  <a:schemeClr val="dk1"/>
                </a:solidFill>
                <a:latin typeface="Times New Roman"/>
                <a:ea typeface="Times New Roman"/>
                <a:cs typeface="Times New Roman"/>
                <a:sym typeface="Times New Roman"/>
              </a:rPr>
              <a:t>Learning about ultrasonic sensor  , servo motor, PIR sensor and how they work.</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sz="1500">
                <a:solidFill>
                  <a:schemeClr val="dk1"/>
                </a:solidFill>
              </a:rPr>
              <a:t>•</a:t>
            </a:r>
            <a:r>
              <a:rPr lang="en">
                <a:solidFill>
                  <a:schemeClr val="dk1"/>
                </a:solidFill>
                <a:latin typeface="Times New Roman"/>
                <a:ea typeface="Times New Roman"/>
                <a:cs typeface="Times New Roman"/>
                <a:sym typeface="Times New Roman"/>
              </a:rPr>
              <a:t>Learning  to connect Ultrasonic sensor to atmega32 microcontroller and</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it.</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sz="1500">
                <a:solidFill>
                  <a:schemeClr val="dk1"/>
                </a:solidFill>
              </a:rPr>
              <a:t>•</a:t>
            </a:r>
            <a:r>
              <a:rPr lang="en">
                <a:solidFill>
                  <a:schemeClr val="dk1"/>
                </a:solidFill>
                <a:latin typeface="Times New Roman"/>
                <a:ea typeface="Times New Roman"/>
                <a:cs typeface="Times New Roman"/>
                <a:sym typeface="Times New Roman"/>
              </a:rPr>
              <a:t>Learning to connect Servo motor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it.</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sz="1500">
                <a:solidFill>
                  <a:schemeClr val="dk1"/>
                </a:solidFill>
              </a:rPr>
              <a:t>•</a:t>
            </a:r>
            <a:r>
              <a:rPr lang="en">
                <a:solidFill>
                  <a:schemeClr val="dk1"/>
                </a:solidFill>
                <a:latin typeface="Times New Roman"/>
                <a:ea typeface="Times New Roman"/>
                <a:cs typeface="Times New Roman"/>
                <a:sym typeface="Times New Roman"/>
              </a:rPr>
              <a:t>Learning to connect PIR sensor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it.</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sz="1500">
                <a:solidFill>
                  <a:schemeClr val="dk1"/>
                </a:solidFill>
              </a:rPr>
              <a:t>•</a:t>
            </a:r>
            <a:r>
              <a:rPr lang="en">
                <a:solidFill>
                  <a:schemeClr val="dk1"/>
                </a:solidFill>
                <a:latin typeface="Times New Roman"/>
                <a:ea typeface="Times New Roman"/>
                <a:cs typeface="Times New Roman"/>
                <a:sym typeface="Times New Roman"/>
              </a:rPr>
              <a:t>Identifying devices needed, when connecting  these components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600"/>
              </a:spcAft>
              <a:buNone/>
            </a:pPr>
            <a:r>
              <a:rPr lang="en" sz="1500">
                <a:solidFill>
                  <a:schemeClr val="dk1"/>
                </a:solidFill>
              </a:rPr>
              <a:t>•</a:t>
            </a:r>
            <a:r>
              <a:rPr lang="en">
                <a:solidFill>
                  <a:schemeClr val="dk1"/>
                </a:solidFill>
                <a:latin typeface="Times New Roman"/>
                <a:ea typeface="Times New Roman"/>
                <a:cs typeface="Times New Roman"/>
                <a:sym typeface="Times New Roman"/>
              </a:rPr>
              <a:t>Learning to do 3D animations.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Techniques</a:t>
            </a:r>
            <a:endParaRPr/>
          </a:p>
        </p:txBody>
      </p:sp>
      <p:sp>
        <p:nvSpPr>
          <p:cNvPr id="178" name="Google Shape;178;p31"/>
          <p:cNvSpPr txBox="1"/>
          <p:nvPr/>
        </p:nvSpPr>
        <p:spPr>
          <a:xfrm>
            <a:off x="330725" y="1026425"/>
            <a:ext cx="8587800" cy="212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rPr>
              <a:t>● </a:t>
            </a:r>
            <a:r>
              <a:rPr lang="en">
                <a:solidFill>
                  <a:schemeClr val="dk1"/>
                </a:solidFill>
                <a:latin typeface="Times New Roman"/>
                <a:ea typeface="Times New Roman"/>
                <a:cs typeface="Times New Roman"/>
                <a:sym typeface="Times New Roman"/>
              </a:rPr>
              <a:t>Ultrasonic</a:t>
            </a:r>
            <a:r>
              <a:rPr lang="en">
                <a:solidFill>
                  <a:schemeClr val="dk1"/>
                </a:solidFill>
                <a:latin typeface="Times New Roman"/>
                <a:ea typeface="Times New Roman"/>
                <a:cs typeface="Times New Roman"/>
                <a:sym typeface="Times New Roman"/>
              </a:rPr>
              <a:t> Sensor</a:t>
            </a:r>
            <a:endParaRPr>
              <a:solidFill>
                <a:schemeClr val="dk1"/>
              </a:solidFill>
              <a:latin typeface="Times New Roman"/>
              <a:ea typeface="Times New Roman"/>
              <a:cs typeface="Times New Roman"/>
              <a:sym typeface="Times New Roman"/>
            </a:endParaRPr>
          </a:p>
          <a:p>
            <a:pPr indent="0" lvl="0" marL="15240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The ultrasonic sensor is used here to detect the water level, when the water level goes down, and goes up, the alert messages are  sent to the farmer’s phone.</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endParaRPr>
          </a:p>
          <a:p>
            <a:pPr indent="0" lvl="0" marL="0" rtl="0" algn="l">
              <a:lnSpc>
                <a:spcPct val="90000"/>
              </a:lnSpc>
              <a:spcBef>
                <a:spcPts val="0"/>
              </a:spcBef>
              <a:spcAft>
                <a:spcPts val="0"/>
              </a:spcAft>
              <a:buNone/>
            </a:pPr>
            <a:r>
              <a:rPr lang="en">
                <a:solidFill>
                  <a:schemeClr val="dk1"/>
                </a:solidFill>
              </a:rPr>
              <a:t>● </a:t>
            </a:r>
            <a:r>
              <a:rPr lang="en">
                <a:solidFill>
                  <a:schemeClr val="dk1"/>
                </a:solidFill>
                <a:latin typeface="Times New Roman"/>
                <a:ea typeface="Times New Roman"/>
                <a:cs typeface="Times New Roman"/>
                <a:sym typeface="Times New Roman"/>
              </a:rPr>
              <a:t>Servo Motor</a:t>
            </a:r>
            <a:endParaRPr>
              <a:solidFill>
                <a:schemeClr val="dk1"/>
              </a:solidFill>
              <a:latin typeface="Times New Roman"/>
              <a:ea typeface="Times New Roman"/>
              <a:cs typeface="Times New Roman"/>
              <a:sym typeface="Times New Roman"/>
            </a:endParaRPr>
          </a:p>
          <a:p>
            <a:pPr indent="0" lvl="0" marL="15240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Servo motor is used to control the flow of food gradually, from the main tank to the Gear motor.</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 </a:t>
            </a:r>
            <a:r>
              <a:rPr lang="en">
                <a:solidFill>
                  <a:schemeClr val="dk1"/>
                </a:solidFill>
                <a:latin typeface="Times New Roman"/>
                <a:ea typeface="Times New Roman"/>
                <a:cs typeface="Times New Roman"/>
                <a:sym typeface="Times New Roman"/>
              </a:rPr>
              <a:t>PIR Sensor</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   PIR sensor is used for a security purpose to protect the shrimps from the birds.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52400" y="152400"/>
            <a:ext cx="3657600" cy="819150"/>
          </a:xfrm>
          <a:prstGeom prst="rect">
            <a:avLst/>
          </a:prstGeom>
          <a:noFill/>
          <a:ln>
            <a:noFill/>
          </a:ln>
        </p:spPr>
      </p:pic>
      <p:pic>
        <p:nvPicPr>
          <p:cNvPr id="62" name="Google Shape;62;p14"/>
          <p:cNvPicPr preferRelativeResize="0"/>
          <p:nvPr/>
        </p:nvPicPr>
        <p:blipFill>
          <a:blip r:embed="rId4">
            <a:alphaModFix/>
          </a:blip>
          <a:stretch>
            <a:fillRect/>
          </a:stretch>
        </p:blipFill>
        <p:spPr>
          <a:xfrm>
            <a:off x="962125" y="1112525"/>
            <a:ext cx="1119875" cy="1392277"/>
          </a:xfrm>
          <a:prstGeom prst="rect">
            <a:avLst/>
          </a:prstGeom>
          <a:noFill/>
          <a:ln>
            <a:noFill/>
          </a:ln>
        </p:spPr>
      </p:pic>
      <p:pic>
        <p:nvPicPr>
          <p:cNvPr id="63" name="Google Shape;63;p14"/>
          <p:cNvPicPr preferRelativeResize="0"/>
          <p:nvPr/>
        </p:nvPicPr>
        <p:blipFill>
          <a:blip r:embed="rId5">
            <a:alphaModFix/>
          </a:blip>
          <a:stretch>
            <a:fillRect/>
          </a:stretch>
        </p:blipFill>
        <p:spPr>
          <a:xfrm>
            <a:off x="3876675" y="1102988"/>
            <a:ext cx="1119875" cy="1411349"/>
          </a:xfrm>
          <a:prstGeom prst="rect">
            <a:avLst/>
          </a:prstGeom>
          <a:noFill/>
          <a:ln>
            <a:noFill/>
          </a:ln>
        </p:spPr>
      </p:pic>
      <p:pic>
        <p:nvPicPr>
          <p:cNvPr id="64" name="Google Shape;64;p14"/>
          <p:cNvPicPr preferRelativeResize="0"/>
          <p:nvPr/>
        </p:nvPicPr>
        <p:blipFill>
          <a:blip r:embed="rId6">
            <a:alphaModFix/>
          </a:blip>
          <a:stretch>
            <a:fillRect/>
          </a:stretch>
        </p:blipFill>
        <p:spPr>
          <a:xfrm>
            <a:off x="7062000" y="1112525"/>
            <a:ext cx="1271208" cy="1392275"/>
          </a:xfrm>
          <a:prstGeom prst="rect">
            <a:avLst/>
          </a:prstGeom>
          <a:noFill/>
          <a:ln>
            <a:noFill/>
          </a:ln>
        </p:spPr>
      </p:pic>
      <p:sp>
        <p:nvSpPr>
          <p:cNvPr id="65" name="Google Shape;65;p14"/>
          <p:cNvSpPr txBox="1"/>
          <p:nvPr/>
        </p:nvSpPr>
        <p:spPr>
          <a:xfrm>
            <a:off x="6642525" y="26457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204006J </a:t>
            </a:r>
            <a:endParaRPr b="1" sz="1600">
              <a:solidFill>
                <a:schemeClr val="dk1"/>
              </a:solidFill>
            </a:endParaRPr>
          </a:p>
          <a:p>
            <a:pPr indent="0" lvl="0" marL="0" rtl="0" algn="l">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Appuhamy H.D.S.A.N </a:t>
            </a:r>
            <a:endParaRPr b="1" sz="1600">
              <a:solidFill>
                <a:schemeClr val="dk1"/>
              </a:solidFill>
              <a:latin typeface="Times New Roman"/>
              <a:ea typeface="Times New Roman"/>
              <a:cs typeface="Times New Roman"/>
              <a:sym typeface="Times New Roman"/>
            </a:endParaRPr>
          </a:p>
        </p:txBody>
      </p:sp>
      <p:sp>
        <p:nvSpPr>
          <p:cNvPr id="66" name="Google Shape;66;p14"/>
          <p:cNvSpPr txBox="1"/>
          <p:nvPr/>
        </p:nvSpPr>
        <p:spPr>
          <a:xfrm>
            <a:off x="3642525" y="26457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204130H </a:t>
            </a:r>
            <a:endParaRPr b="1" sz="1600">
              <a:solidFill>
                <a:schemeClr val="dk1"/>
              </a:solidFill>
            </a:endParaRPr>
          </a:p>
          <a:p>
            <a:pPr indent="0" lvl="0" marL="0" rtl="0" algn="l">
              <a:lnSpc>
                <a:spcPct val="115000"/>
              </a:lnSpc>
              <a:spcBef>
                <a:spcPts val="0"/>
              </a:spcBef>
              <a:spcAft>
                <a:spcPts val="0"/>
              </a:spcAft>
              <a:buNone/>
            </a:pPr>
            <a:r>
              <a:rPr b="1" lang="en" sz="1600">
                <a:solidFill>
                  <a:schemeClr val="dk1"/>
                </a:solidFill>
              </a:rPr>
              <a:t>Megasuriya M.M.A.M.J</a:t>
            </a:r>
            <a:endParaRPr b="1" sz="1600">
              <a:solidFill>
                <a:schemeClr val="dk1"/>
              </a:solidFill>
            </a:endParaRPr>
          </a:p>
        </p:txBody>
      </p:sp>
      <p:sp>
        <p:nvSpPr>
          <p:cNvPr id="67" name="Google Shape;67;p14"/>
          <p:cNvSpPr txBox="1"/>
          <p:nvPr/>
        </p:nvSpPr>
        <p:spPr>
          <a:xfrm>
            <a:off x="481200" y="26457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204192X </a:t>
            </a:r>
            <a:r>
              <a:rPr b="1" lang="en" sz="1600">
                <a:solidFill>
                  <a:schemeClr val="dk1"/>
                </a:solidFill>
                <a:latin typeface="Times New Roman"/>
                <a:ea typeface="Times New Roman"/>
                <a:cs typeface="Times New Roman"/>
                <a:sym typeface="Times New Roman"/>
              </a:rPr>
              <a:t>Sara</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A.N. Z (Group Leader)</a:t>
            </a:r>
            <a:endParaRPr b="1" sz="1600">
              <a:solidFill>
                <a:schemeClr val="dk1"/>
              </a:solidFill>
              <a:latin typeface="Times New Roman"/>
              <a:ea typeface="Times New Roman"/>
              <a:cs typeface="Times New Roman"/>
              <a:sym typeface="Times New Roman"/>
            </a:endParaRPr>
          </a:p>
        </p:txBody>
      </p:sp>
      <p:pic>
        <p:nvPicPr>
          <p:cNvPr id="68" name="Google Shape;68;p14"/>
          <p:cNvPicPr preferRelativeResize="0"/>
          <p:nvPr/>
        </p:nvPicPr>
        <p:blipFill>
          <a:blip r:embed="rId7">
            <a:alphaModFix/>
          </a:blip>
          <a:stretch>
            <a:fillRect/>
          </a:stretch>
        </p:blipFill>
        <p:spPr>
          <a:xfrm>
            <a:off x="2294272" y="3292675"/>
            <a:ext cx="1119875" cy="1407410"/>
          </a:xfrm>
          <a:prstGeom prst="rect">
            <a:avLst/>
          </a:prstGeom>
          <a:noFill/>
          <a:ln>
            <a:noFill/>
          </a:ln>
        </p:spPr>
      </p:pic>
      <p:sp>
        <p:nvSpPr>
          <p:cNvPr id="69" name="Google Shape;69;p14"/>
          <p:cNvSpPr txBox="1"/>
          <p:nvPr/>
        </p:nvSpPr>
        <p:spPr>
          <a:xfrm>
            <a:off x="962125" y="4700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204155M perera J.K.A.T</a:t>
            </a:r>
            <a:endParaRPr b="1" sz="1800">
              <a:solidFill>
                <a:schemeClr val="dk1"/>
              </a:solidFill>
            </a:endParaRPr>
          </a:p>
        </p:txBody>
      </p:sp>
      <p:pic>
        <p:nvPicPr>
          <p:cNvPr id="70" name="Google Shape;70;p14"/>
          <p:cNvPicPr preferRelativeResize="0"/>
          <p:nvPr/>
        </p:nvPicPr>
        <p:blipFill>
          <a:blip r:embed="rId8">
            <a:alphaModFix/>
          </a:blip>
          <a:stretch>
            <a:fillRect/>
          </a:stretch>
        </p:blipFill>
        <p:spPr>
          <a:xfrm>
            <a:off x="5869550" y="3257063"/>
            <a:ext cx="1192440" cy="1478625"/>
          </a:xfrm>
          <a:prstGeom prst="rect">
            <a:avLst/>
          </a:prstGeom>
          <a:noFill/>
          <a:ln>
            <a:noFill/>
          </a:ln>
        </p:spPr>
      </p:pic>
      <p:sp>
        <p:nvSpPr>
          <p:cNvPr id="71" name="Google Shape;71;p14"/>
          <p:cNvSpPr txBox="1"/>
          <p:nvPr/>
        </p:nvSpPr>
        <p:spPr>
          <a:xfrm>
            <a:off x="4996550" y="4700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204171H </a:t>
            </a:r>
            <a:r>
              <a:rPr b="1" lang="en" sz="1600">
                <a:solidFill>
                  <a:schemeClr val="dk1"/>
                </a:solidFill>
                <a:latin typeface="Times New Roman"/>
                <a:ea typeface="Times New Roman"/>
                <a:cs typeface="Times New Roman"/>
                <a:sym typeface="Times New Roman"/>
              </a:rPr>
              <a:t>Rajapaksha S.S.D</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Times New Roman"/>
                <a:ea typeface="Times New Roman"/>
                <a:cs typeface="Times New Roman"/>
                <a:sym typeface="Times New Roman"/>
              </a:rPr>
              <a:t>Servo Motor</a:t>
            </a:r>
            <a:endParaRPr/>
          </a:p>
        </p:txBody>
      </p:sp>
      <p:sp>
        <p:nvSpPr>
          <p:cNvPr id="184" name="Google Shape;184;p32"/>
          <p:cNvSpPr txBox="1"/>
          <p:nvPr/>
        </p:nvSpPr>
        <p:spPr>
          <a:xfrm>
            <a:off x="684275" y="770850"/>
            <a:ext cx="3000000" cy="1939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Maximum Voltage = 6V</a:t>
            </a:r>
            <a:endParaRPr>
              <a:solidFill>
                <a:schemeClr val="dk1"/>
              </a:solidFill>
              <a:latin typeface="Times New Roman"/>
              <a:ea typeface="Times New Roman"/>
              <a:cs typeface="Times New Roman"/>
              <a:sym typeface="Times New Roman"/>
            </a:endParaRPr>
          </a:p>
          <a:p>
            <a:pPr indent="0" lvl="0" marL="0" rtl="0" algn="l">
              <a:lnSpc>
                <a:spcPct val="90000"/>
              </a:lnSpc>
              <a:spcBef>
                <a:spcPts val="1200"/>
              </a:spcBef>
              <a:spcAft>
                <a:spcPts val="0"/>
              </a:spcAft>
              <a:buNone/>
            </a:pPr>
            <a:r>
              <a:rPr lang="en">
                <a:solidFill>
                  <a:schemeClr val="dk1"/>
                </a:solidFill>
                <a:latin typeface="Times New Roman"/>
                <a:ea typeface="Times New Roman"/>
                <a:cs typeface="Times New Roman"/>
                <a:sym typeface="Times New Roman"/>
              </a:rPr>
              <a:t>Maximum Current = 100mA</a:t>
            </a:r>
            <a:endParaRPr>
              <a:solidFill>
                <a:schemeClr val="dk1"/>
              </a:solidFill>
              <a:latin typeface="Times New Roman"/>
              <a:ea typeface="Times New Roman"/>
              <a:cs typeface="Times New Roman"/>
              <a:sym typeface="Times New Roman"/>
            </a:endParaRPr>
          </a:p>
          <a:p>
            <a:pPr indent="0" lvl="0" marL="0" rtl="0" algn="l">
              <a:lnSpc>
                <a:spcPct val="90000"/>
              </a:lnSpc>
              <a:spcBef>
                <a:spcPts val="1200"/>
              </a:spcBef>
              <a:spcAft>
                <a:spcPts val="0"/>
              </a:spcAft>
              <a:buNone/>
            </a:pPr>
            <a:r>
              <a:rPr lang="en">
                <a:solidFill>
                  <a:schemeClr val="dk1"/>
                </a:solidFill>
                <a:latin typeface="Times New Roman"/>
                <a:ea typeface="Times New Roman"/>
                <a:cs typeface="Times New Roman"/>
                <a:sym typeface="Times New Roman"/>
              </a:rPr>
              <a:t>Pin = 03</a:t>
            </a:r>
            <a:endParaRPr>
              <a:solidFill>
                <a:schemeClr val="dk1"/>
              </a:solidFill>
              <a:latin typeface="Times New Roman"/>
              <a:ea typeface="Times New Roman"/>
              <a:cs typeface="Times New Roman"/>
              <a:sym typeface="Times New Roman"/>
            </a:endParaRPr>
          </a:p>
          <a:p>
            <a:pPr indent="0" lvl="0" marL="0" rtl="0" algn="l">
              <a:lnSpc>
                <a:spcPct val="90000"/>
              </a:lnSpc>
              <a:spcBef>
                <a:spcPts val="120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VCC</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Ground</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Signal</a:t>
            </a:r>
            <a:endParaRPr>
              <a:solidFill>
                <a:schemeClr val="dk1"/>
              </a:solidFill>
              <a:latin typeface="Times New Roman"/>
              <a:ea typeface="Times New Roman"/>
              <a:cs typeface="Times New Roman"/>
              <a:sym typeface="Times New Roman"/>
            </a:endParaRPr>
          </a:p>
        </p:txBody>
      </p:sp>
      <p:pic>
        <p:nvPicPr>
          <p:cNvPr id="185" name="Google Shape;185;p32"/>
          <p:cNvPicPr preferRelativeResize="0"/>
          <p:nvPr/>
        </p:nvPicPr>
        <p:blipFill>
          <a:blip r:embed="rId3">
            <a:alphaModFix/>
          </a:blip>
          <a:stretch>
            <a:fillRect/>
          </a:stretch>
        </p:blipFill>
        <p:spPr>
          <a:xfrm>
            <a:off x="5086275" y="227900"/>
            <a:ext cx="3170700" cy="3170700"/>
          </a:xfrm>
          <a:prstGeom prst="rect">
            <a:avLst/>
          </a:prstGeom>
          <a:noFill/>
          <a:ln>
            <a:noFill/>
          </a:ln>
        </p:spPr>
      </p:pic>
      <p:sp>
        <p:nvSpPr>
          <p:cNvPr id="186" name="Google Shape;186;p32"/>
          <p:cNvSpPr txBox="1"/>
          <p:nvPr/>
        </p:nvSpPr>
        <p:spPr>
          <a:xfrm>
            <a:off x="809750" y="3295950"/>
            <a:ext cx="6341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Link for Data sheet :</a:t>
            </a:r>
            <a:r>
              <a:rPr lang="en">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u="sng">
                <a:solidFill>
                  <a:schemeClr val="hlink"/>
                </a:solidFill>
                <a:latin typeface="Times New Roman"/>
                <a:ea typeface="Times New Roman"/>
                <a:cs typeface="Times New Roman"/>
                <a:sym typeface="Times New Roman"/>
                <a:hlinkClick r:id="rId5"/>
              </a:rPr>
              <a:t>https://www.tme.eu/Document/004105658202ef89808bba102ca4bf3f/POLOLU-1248.pdf</a:t>
            </a:r>
            <a:endParaRPr u="sng">
              <a:solidFill>
                <a:schemeClr val="hlink"/>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152400" y="152400"/>
            <a:ext cx="8323089"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3">
            <a:alphaModFix/>
          </a:blip>
          <a:stretch>
            <a:fillRect/>
          </a:stretch>
        </p:blipFill>
        <p:spPr>
          <a:xfrm>
            <a:off x="357675" y="665600"/>
            <a:ext cx="6171765" cy="4286250"/>
          </a:xfrm>
          <a:prstGeom prst="rect">
            <a:avLst/>
          </a:prstGeom>
          <a:noFill/>
          <a:ln>
            <a:noFill/>
          </a:ln>
        </p:spPr>
      </p:pic>
      <p:sp>
        <p:nvSpPr>
          <p:cNvPr id="197" name="Google Shape;197;p34"/>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Schematic Diagram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547425" y="481850"/>
            <a:ext cx="7367398" cy="4604624"/>
          </a:xfrm>
          <a:prstGeom prst="rect">
            <a:avLst/>
          </a:prstGeom>
          <a:noFill/>
          <a:ln>
            <a:noFill/>
          </a:ln>
        </p:spPr>
      </p:pic>
      <p:sp>
        <p:nvSpPr>
          <p:cNvPr id="203" name="Google Shape;203;p35"/>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PCB Design</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6"/>
          <p:cNvPicPr preferRelativeResize="0"/>
          <p:nvPr/>
        </p:nvPicPr>
        <p:blipFill>
          <a:blip r:embed="rId3">
            <a:alphaModFix/>
          </a:blip>
          <a:stretch>
            <a:fillRect/>
          </a:stretch>
        </p:blipFill>
        <p:spPr>
          <a:xfrm>
            <a:off x="273750" y="182450"/>
            <a:ext cx="5656899" cy="3073450"/>
          </a:xfrm>
          <a:prstGeom prst="rect">
            <a:avLst/>
          </a:prstGeom>
          <a:noFill/>
          <a:ln>
            <a:noFill/>
          </a:ln>
        </p:spPr>
      </p:pic>
      <p:pic>
        <p:nvPicPr>
          <p:cNvPr id="209" name="Google Shape;209;p36"/>
          <p:cNvPicPr preferRelativeResize="0"/>
          <p:nvPr/>
        </p:nvPicPr>
        <p:blipFill>
          <a:blip r:embed="rId4">
            <a:alphaModFix/>
          </a:blip>
          <a:stretch>
            <a:fillRect/>
          </a:stretch>
        </p:blipFill>
        <p:spPr>
          <a:xfrm>
            <a:off x="4355325" y="182450"/>
            <a:ext cx="4512701" cy="3073450"/>
          </a:xfrm>
          <a:prstGeom prst="rect">
            <a:avLst/>
          </a:prstGeom>
          <a:noFill/>
          <a:ln>
            <a:noFill/>
          </a:ln>
        </p:spPr>
      </p:pic>
      <p:sp>
        <p:nvSpPr>
          <p:cNvPr id="210" name="Google Shape;210;p36"/>
          <p:cNvSpPr txBox="1"/>
          <p:nvPr/>
        </p:nvSpPr>
        <p:spPr>
          <a:xfrm>
            <a:off x="786900" y="3831975"/>
            <a:ext cx="725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https://github.com/Akalanka-00/Shrimp-Farming-System/blob/main/Contribution/Sara/Indivitual_Contribution_Simulation/New%20Project.pdsprj</a:t>
            </a:r>
            <a:endParaRPr/>
          </a:p>
        </p:txBody>
      </p:sp>
      <p:sp>
        <p:nvSpPr>
          <p:cNvPr id="211" name="Google Shape;211;p36"/>
          <p:cNvSpPr txBox="1"/>
          <p:nvPr/>
        </p:nvSpPr>
        <p:spPr>
          <a:xfrm>
            <a:off x="786900" y="3546850"/>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Simulation - Link: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Times New Roman"/>
                <a:ea typeface="Times New Roman"/>
                <a:cs typeface="Times New Roman"/>
                <a:sym typeface="Times New Roman"/>
              </a:rPr>
              <a:t>Ultra-Sonic Sensor</a:t>
            </a:r>
            <a:endParaRPr/>
          </a:p>
        </p:txBody>
      </p:sp>
      <p:sp>
        <p:nvSpPr>
          <p:cNvPr id="217" name="Google Shape;217;p37"/>
          <p:cNvSpPr txBox="1"/>
          <p:nvPr/>
        </p:nvSpPr>
        <p:spPr>
          <a:xfrm>
            <a:off x="262300" y="969400"/>
            <a:ext cx="8416500" cy="2770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a:solidFill>
                <a:schemeClr val="dk1"/>
              </a:solidFill>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Range = 2cm – 400cm</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Wire Connecting directs,</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90000"/>
              </a:lnSpc>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5V Supply    </a:t>
            </a:r>
            <a:endParaRPr>
              <a:solidFill>
                <a:schemeClr val="dk1"/>
              </a:solidFill>
              <a:latin typeface="Times New Roman"/>
              <a:ea typeface="Times New Roman"/>
              <a:cs typeface="Times New Roman"/>
              <a:sym typeface="Times New Roman"/>
            </a:endParaRPr>
          </a:p>
          <a:p>
            <a:pPr indent="-317500" lvl="0" marL="457200" rtl="0" algn="l">
              <a:lnSpc>
                <a:spcPct val="90000"/>
              </a:lnSpc>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Trigger Pulse Input  </a:t>
            </a:r>
            <a:endParaRPr>
              <a:solidFill>
                <a:schemeClr val="dk1"/>
              </a:solidFill>
              <a:latin typeface="Times New Roman"/>
              <a:ea typeface="Times New Roman"/>
              <a:cs typeface="Times New Roman"/>
              <a:sym typeface="Times New Roman"/>
            </a:endParaRPr>
          </a:p>
          <a:p>
            <a:pPr indent="-317500" lvl="0" marL="457200" rtl="0" algn="l">
              <a:lnSpc>
                <a:spcPct val="90000"/>
              </a:lnSpc>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Echo Pulse Output  </a:t>
            </a:r>
            <a:endParaRPr>
              <a:solidFill>
                <a:schemeClr val="dk1"/>
              </a:solidFill>
              <a:latin typeface="Times New Roman"/>
              <a:ea typeface="Times New Roman"/>
              <a:cs typeface="Times New Roman"/>
              <a:sym typeface="Times New Roman"/>
            </a:endParaRPr>
          </a:p>
          <a:p>
            <a:pPr indent="-317500" lvl="0" marL="457200" rtl="0" algn="l">
              <a:lnSpc>
                <a:spcPct val="90000"/>
              </a:lnSpc>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0V Ground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Link for Data sheet:</a:t>
            </a:r>
            <a:endParaRPr>
              <a:solidFill>
                <a:schemeClr val="dk1"/>
              </a:solidFill>
              <a:latin typeface="Times New Roman"/>
              <a:ea typeface="Times New Roman"/>
              <a:cs typeface="Times New Roman"/>
              <a:sym typeface="Times New Roman"/>
            </a:endParaRPr>
          </a:p>
          <a:p>
            <a:pPr indent="0" lvl="0" marL="152400" rtl="0" algn="l">
              <a:lnSpc>
                <a:spcPct val="90000"/>
              </a:lnSpc>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https://cdn.sparkfun.com/datasheets/Sensors/Proximity/HCSR04.pdf</a:t>
            </a:r>
            <a:endParaRPr u="sng">
              <a:solidFill>
                <a:schemeClr val="hlink"/>
              </a:solidFill>
              <a:latin typeface="Times New Roman"/>
              <a:ea typeface="Times New Roman"/>
              <a:cs typeface="Times New Roman"/>
              <a:sym typeface="Times New Roman"/>
            </a:endParaRPr>
          </a:p>
        </p:txBody>
      </p:sp>
      <p:pic>
        <p:nvPicPr>
          <p:cNvPr id="218" name="Google Shape;218;p37"/>
          <p:cNvPicPr preferRelativeResize="0"/>
          <p:nvPr/>
        </p:nvPicPr>
        <p:blipFill>
          <a:blip r:embed="rId4">
            <a:alphaModFix/>
          </a:blip>
          <a:stretch>
            <a:fillRect/>
          </a:stretch>
        </p:blipFill>
        <p:spPr>
          <a:xfrm>
            <a:off x="4971554" y="538800"/>
            <a:ext cx="3885896" cy="277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152400" y="152400"/>
            <a:ext cx="8839201" cy="47976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Schematic Diagram</a:t>
            </a:r>
            <a:endParaRPr>
              <a:solidFill>
                <a:schemeClr val="dk1"/>
              </a:solidFill>
            </a:endParaRPr>
          </a:p>
        </p:txBody>
      </p:sp>
      <p:pic>
        <p:nvPicPr>
          <p:cNvPr id="229" name="Google Shape;229;p39"/>
          <p:cNvPicPr preferRelativeResize="0"/>
          <p:nvPr/>
        </p:nvPicPr>
        <p:blipFill>
          <a:blip r:embed="rId3">
            <a:alphaModFix/>
          </a:blip>
          <a:stretch>
            <a:fillRect/>
          </a:stretch>
        </p:blipFill>
        <p:spPr>
          <a:xfrm>
            <a:off x="734050" y="668375"/>
            <a:ext cx="6879841" cy="4299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PCB Design</a:t>
            </a:r>
            <a:endParaRPr>
              <a:solidFill>
                <a:schemeClr val="dk1"/>
              </a:solidFill>
            </a:endParaRPr>
          </a:p>
        </p:txBody>
      </p:sp>
      <p:pic>
        <p:nvPicPr>
          <p:cNvPr id="235" name="Google Shape;235;p40"/>
          <p:cNvPicPr preferRelativeResize="0"/>
          <p:nvPr/>
        </p:nvPicPr>
        <p:blipFill>
          <a:blip r:embed="rId3">
            <a:alphaModFix/>
          </a:blip>
          <a:stretch>
            <a:fillRect/>
          </a:stretch>
        </p:blipFill>
        <p:spPr>
          <a:xfrm>
            <a:off x="1452550" y="657000"/>
            <a:ext cx="6879841" cy="4299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170950" y="237725"/>
            <a:ext cx="5383127" cy="2966976"/>
          </a:xfrm>
          <a:prstGeom prst="rect">
            <a:avLst/>
          </a:prstGeom>
          <a:noFill/>
          <a:ln>
            <a:noFill/>
          </a:ln>
        </p:spPr>
      </p:pic>
      <p:pic>
        <p:nvPicPr>
          <p:cNvPr id="241" name="Google Shape;241;p41"/>
          <p:cNvPicPr preferRelativeResize="0"/>
          <p:nvPr/>
        </p:nvPicPr>
        <p:blipFill>
          <a:blip r:embed="rId4">
            <a:alphaModFix/>
          </a:blip>
          <a:stretch>
            <a:fillRect/>
          </a:stretch>
        </p:blipFill>
        <p:spPr>
          <a:xfrm>
            <a:off x="3608125" y="2121275"/>
            <a:ext cx="5058427" cy="264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1699300" y="399175"/>
            <a:ext cx="4333800" cy="4633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29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solidFill>
                  <a:schemeClr val="dk1"/>
                </a:solidFill>
              </a:rPr>
              <a:t>1.</a:t>
            </a:r>
            <a:r>
              <a:rPr lang="en" sz="2000">
                <a:solidFill>
                  <a:schemeClr val="dk1"/>
                </a:solidFill>
                <a:latin typeface="Times New Roman"/>
                <a:ea typeface="Times New Roman"/>
                <a:cs typeface="Times New Roman"/>
                <a:sym typeface="Times New Roman"/>
              </a:rPr>
              <a:t>Problem in Brief</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2.</a:t>
            </a:r>
            <a:r>
              <a:rPr lang="en" sz="2000">
                <a:solidFill>
                  <a:schemeClr val="dk1"/>
                </a:solidFill>
                <a:latin typeface="Times New Roman"/>
                <a:ea typeface="Times New Roman"/>
                <a:cs typeface="Times New Roman"/>
                <a:sym typeface="Times New Roman"/>
              </a:rPr>
              <a:t>Aim and objectives</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3.</a:t>
            </a:r>
            <a:r>
              <a:rPr lang="en" sz="2000">
                <a:solidFill>
                  <a:schemeClr val="dk1"/>
                </a:solidFill>
                <a:latin typeface="Times New Roman"/>
                <a:ea typeface="Times New Roman"/>
                <a:cs typeface="Times New Roman"/>
                <a:sym typeface="Times New Roman"/>
              </a:rPr>
              <a:t>Input -output diagram</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4.</a:t>
            </a:r>
            <a:r>
              <a:rPr lang="en" sz="2000">
                <a:solidFill>
                  <a:schemeClr val="dk1"/>
                </a:solidFill>
                <a:latin typeface="Times New Roman"/>
                <a:ea typeface="Times New Roman"/>
                <a:cs typeface="Times New Roman"/>
                <a:sym typeface="Times New Roman"/>
              </a:rPr>
              <a:t>3D diagram</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5.</a:t>
            </a:r>
            <a:r>
              <a:rPr lang="en" sz="2000">
                <a:solidFill>
                  <a:schemeClr val="dk1"/>
                </a:solidFill>
                <a:latin typeface="Times New Roman"/>
                <a:ea typeface="Times New Roman"/>
                <a:cs typeface="Times New Roman"/>
                <a:sym typeface="Times New Roman"/>
              </a:rPr>
              <a:t> Animation</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6.</a:t>
            </a:r>
            <a:r>
              <a:rPr lang="en" sz="2000">
                <a:solidFill>
                  <a:schemeClr val="dk1"/>
                </a:solidFill>
                <a:latin typeface="Times New Roman"/>
                <a:ea typeface="Times New Roman"/>
                <a:cs typeface="Times New Roman"/>
                <a:sym typeface="Times New Roman"/>
              </a:rPr>
              <a:t>Full Circuit</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7.</a:t>
            </a:r>
            <a:r>
              <a:rPr lang="en" sz="2000">
                <a:solidFill>
                  <a:schemeClr val="dk1"/>
                </a:solidFill>
                <a:latin typeface="Times New Roman"/>
                <a:ea typeface="Times New Roman"/>
                <a:cs typeface="Times New Roman"/>
                <a:sym typeface="Times New Roman"/>
              </a:rPr>
              <a:t>Resources Required</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8.</a:t>
            </a:r>
            <a:r>
              <a:rPr lang="en" sz="2000">
                <a:solidFill>
                  <a:schemeClr val="dk1"/>
                </a:solidFill>
                <a:latin typeface="Times New Roman"/>
                <a:ea typeface="Times New Roman"/>
                <a:cs typeface="Times New Roman"/>
                <a:sym typeface="Times New Roman"/>
              </a:rPr>
              <a:t>Cost Estimation</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00">
                <a:solidFill>
                  <a:schemeClr val="dk1"/>
                </a:solidFill>
              </a:rPr>
              <a:t>9.</a:t>
            </a:r>
            <a:r>
              <a:rPr lang="en" sz="2000">
                <a:solidFill>
                  <a:schemeClr val="dk1"/>
                </a:solidFill>
                <a:latin typeface="Times New Roman"/>
                <a:ea typeface="Times New Roman"/>
                <a:cs typeface="Times New Roman"/>
                <a:sym typeface="Times New Roman"/>
              </a:rPr>
              <a:t>Individual Contributions</a:t>
            </a:r>
            <a:endParaRPr sz="2000">
              <a:solidFill>
                <a:schemeClr val="dk1"/>
              </a:solidFill>
              <a:latin typeface="Times New Roman"/>
              <a:ea typeface="Times New Roman"/>
              <a:cs typeface="Times New Roman"/>
              <a:sym typeface="Times New Roman"/>
            </a:endParaRPr>
          </a:p>
        </p:txBody>
      </p:sp>
      <p:sp>
        <p:nvSpPr>
          <p:cNvPr id="77" name="Google Shape;77;p15"/>
          <p:cNvSpPr txBox="1"/>
          <p:nvPr/>
        </p:nvSpPr>
        <p:spPr>
          <a:xfrm>
            <a:off x="273725" y="148250"/>
            <a:ext cx="65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Times New Roman"/>
                <a:ea typeface="Times New Roman"/>
                <a:cs typeface="Times New Roman"/>
                <a:sym typeface="Times New Roman"/>
              </a:rPr>
              <a:t>Outline</a:t>
            </a:r>
            <a:endParaRPr b="1" sz="2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PIR Sensor</a:t>
            </a:r>
            <a:endParaRPr/>
          </a:p>
        </p:txBody>
      </p:sp>
      <p:sp>
        <p:nvSpPr>
          <p:cNvPr id="247" name="Google Shape;247;p42"/>
          <p:cNvSpPr txBox="1"/>
          <p:nvPr/>
        </p:nvSpPr>
        <p:spPr>
          <a:xfrm>
            <a:off x="433375" y="958000"/>
            <a:ext cx="6957000" cy="2339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Automatic infrared detection - Infrared technology (LHI778 probe design)</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High sensitivity | high reliability</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Ultra-low-voltage</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
                <a:solidFill>
                  <a:schemeClr val="dk1"/>
                </a:solidFill>
              </a:rPr>
              <a:t>●</a:t>
            </a:r>
            <a:r>
              <a:rPr lang="en">
                <a:solidFill>
                  <a:schemeClr val="dk1"/>
                </a:solidFill>
                <a:latin typeface="Times New Roman"/>
                <a:ea typeface="Times New Roman"/>
                <a:cs typeface="Times New Roman"/>
                <a:sym typeface="Times New Roman"/>
              </a:rPr>
              <a:t>Widely used especially for battery-powered products</a:t>
            </a:r>
            <a:endParaRPr>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solidFill>
                <a:schemeClr val="dk1"/>
              </a:solidFill>
            </a:endParaRPr>
          </a:p>
          <a:p>
            <a:pPr indent="0" lvl="0" marL="0" rtl="0" algn="l">
              <a:lnSpc>
                <a:spcPct val="90000"/>
              </a:lnSpc>
              <a:spcBef>
                <a:spcPts val="0"/>
              </a:spcBef>
              <a:spcAft>
                <a:spcPts val="0"/>
              </a:spcAft>
              <a:buNone/>
            </a:pPr>
            <a:r>
              <a:rPr lang="en">
                <a:solidFill>
                  <a:schemeClr val="dk1"/>
                </a:solidFill>
                <a:latin typeface="Times New Roman"/>
                <a:ea typeface="Times New Roman"/>
                <a:cs typeface="Times New Roman"/>
                <a:sym typeface="Times New Roman"/>
              </a:rPr>
              <a:t>Link for Data sheet</a:t>
            </a:r>
            <a:endParaRPr>
              <a:solidFill>
                <a:schemeClr val="dk1"/>
              </a:solidFill>
              <a:latin typeface="Times New Roman"/>
              <a:ea typeface="Times New Roman"/>
              <a:cs typeface="Times New Roman"/>
              <a:sym typeface="Times New Roman"/>
            </a:endParaRPr>
          </a:p>
          <a:p>
            <a:pPr indent="0" lvl="0" marL="152400" rtl="0" algn="l">
              <a:lnSpc>
                <a:spcPct val="90000"/>
              </a:lnSpc>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https://datasheetspdf.com/pdf-file/775435/ETC/HC-SR501/1</a:t>
            </a:r>
            <a:endParaRPr>
              <a:solidFill>
                <a:schemeClr val="dk1"/>
              </a:solidFill>
              <a:latin typeface="Times New Roman"/>
              <a:ea typeface="Times New Roman"/>
              <a:cs typeface="Times New Roman"/>
              <a:sym typeface="Times New Roman"/>
            </a:endParaRPr>
          </a:p>
        </p:txBody>
      </p:sp>
      <p:pic>
        <p:nvPicPr>
          <p:cNvPr id="248" name="Google Shape;248;p42"/>
          <p:cNvPicPr preferRelativeResize="0"/>
          <p:nvPr/>
        </p:nvPicPr>
        <p:blipFill>
          <a:blip r:embed="rId4">
            <a:alphaModFix/>
          </a:blip>
          <a:stretch>
            <a:fillRect/>
          </a:stretch>
        </p:blipFill>
        <p:spPr>
          <a:xfrm>
            <a:off x="6318000" y="904875"/>
            <a:ext cx="2743200" cy="333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3"/>
          <p:cNvPicPr preferRelativeResize="0"/>
          <p:nvPr/>
        </p:nvPicPr>
        <p:blipFill>
          <a:blip r:embed="rId3">
            <a:alphaModFix/>
          </a:blip>
          <a:stretch>
            <a:fillRect/>
          </a:stretch>
        </p:blipFill>
        <p:spPr>
          <a:xfrm>
            <a:off x="152400" y="152400"/>
            <a:ext cx="8839200" cy="39056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Schematic Diagram</a:t>
            </a:r>
            <a:endParaRPr>
              <a:solidFill>
                <a:schemeClr val="dk1"/>
              </a:solidFill>
            </a:endParaRPr>
          </a:p>
        </p:txBody>
      </p:sp>
      <p:pic>
        <p:nvPicPr>
          <p:cNvPr id="259" name="Google Shape;259;p44"/>
          <p:cNvPicPr preferRelativeResize="0"/>
          <p:nvPr/>
        </p:nvPicPr>
        <p:blipFill>
          <a:blip r:embed="rId3">
            <a:alphaModFix/>
          </a:blip>
          <a:stretch>
            <a:fillRect/>
          </a:stretch>
        </p:blipFill>
        <p:spPr>
          <a:xfrm>
            <a:off x="1030550" y="668400"/>
            <a:ext cx="6879841" cy="4299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solidFill>
                  <a:schemeClr val="dk1"/>
                </a:solidFill>
                <a:latin typeface="Times New Roman"/>
                <a:ea typeface="Times New Roman"/>
                <a:cs typeface="Times New Roman"/>
                <a:sym typeface="Times New Roman"/>
              </a:rPr>
              <a:t>PCB Design</a:t>
            </a:r>
            <a:endParaRPr>
              <a:solidFill>
                <a:schemeClr val="dk1"/>
              </a:solidFill>
            </a:endParaRPr>
          </a:p>
        </p:txBody>
      </p:sp>
      <p:pic>
        <p:nvPicPr>
          <p:cNvPr id="265" name="Google Shape;265;p45"/>
          <p:cNvPicPr preferRelativeResize="0"/>
          <p:nvPr/>
        </p:nvPicPr>
        <p:blipFill>
          <a:blip r:embed="rId3">
            <a:alphaModFix/>
          </a:blip>
          <a:stretch>
            <a:fillRect/>
          </a:stretch>
        </p:blipFill>
        <p:spPr>
          <a:xfrm>
            <a:off x="870900" y="588550"/>
            <a:ext cx="6879841" cy="4299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228100" y="376335"/>
            <a:ext cx="5977477" cy="3476154"/>
          </a:xfrm>
          <a:prstGeom prst="rect">
            <a:avLst/>
          </a:prstGeom>
          <a:noFill/>
          <a:ln>
            <a:noFill/>
          </a:ln>
        </p:spPr>
      </p:pic>
      <p:pic>
        <p:nvPicPr>
          <p:cNvPr id="271" name="Google Shape;271;p46"/>
          <p:cNvPicPr preferRelativeResize="0"/>
          <p:nvPr/>
        </p:nvPicPr>
        <p:blipFill>
          <a:blip r:embed="rId4">
            <a:alphaModFix/>
          </a:blip>
          <a:stretch>
            <a:fillRect/>
          </a:stretch>
        </p:blipFill>
        <p:spPr>
          <a:xfrm>
            <a:off x="4105775" y="1699300"/>
            <a:ext cx="4981202" cy="2896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nvSpPr>
        <p:spPr>
          <a:xfrm>
            <a:off x="0" y="0"/>
            <a:ext cx="5428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900">
                <a:solidFill>
                  <a:schemeClr val="dk1"/>
                </a:solidFill>
                <a:latin typeface="Times New Roman"/>
                <a:ea typeface="Times New Roman"/>
                <a:cs typeface="Times New Roman"/>
                <a:sym typeface="Times New Roman"/>
              </a:rPr>
              <a:t>Member 02: Megasuriya M.M.A.M.J- 204130H </a:t>
            </a:r>
            <a:endParaRPr b="1" sz="1900">
              <a:solidFill>
                <a:schemeClr val="dk1"/>
              </a:solidFill>
              <a:latin typeface="Times New Roman"/>
              <a:ea typeface="Times New Roman"/>
              <a:cs typeface="Times New Roman"/>
              <a:sym typeface="Times New Roman"/>
            </a:endParaRPr>
          </a:p>
        </p:txBody>
      </p:sp>
      <p:sp>
        <p:nvSpPr>
          <p:cNvPr id="277" name="Google Shape;277;p47"/>
          <p:cNvSpPr txBox="1"/>
          <p:nvPr/>
        </p:nvSpPr>
        <p:spPr>
          <a:xfrm>
            <a:off x="718500" y="832550"/>
            <a:ext cx="8177100" cy="4402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•Learning pH sensor  ,relay, keypad and how it works</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•Identifying the correct pins and components models</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•Learning How to connect to pH sensor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them</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•Learning How to connect to relay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them</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•Learning How to connect to keypad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Refer the code part of them</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•Do the simulations of pH sensor, relay and keypad </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0"/>
              </a:spcAft>
              <a:buNone/>
            </a:pPr>
            <a:r>
              <a:rPr lang="en">
                <a:solidFill>
                  <a:schemeClr val="dk1"/>
                </a:solidFill>
                <a:latin typeface="Times New Roman"/>
                <a:ea typeface="Times New Roman"/>
                <a:cs typeface="Times New Roman"/>
                <a:sym typeface="Times New Roman"/>
              </a:rPr>
              <a:t>•Identifying devices needed to when connecting to those sensors to atmega32 microcontroller</a:t>
            </a:r>
            <a:endParaRPr>
              <a:solidFill>
                <a:schemeClr val="dk1"/>
              </a:solidFill>
              <a:latin typeface="Times New Roman"/>
              <a:ea typeface="Times New Roman"/>
              <a:cs typeface="Times New Roman"/>
              <a:sym typeface="Times New Roman"/>
            </a:endParaRPr>
          </a:p>
          <a:p>
            <a:pPr indent="0" lvl="0" marL="0" rtl="0" algn="l">
              <a:lnSpc>
                <a:spcPct val="150000"/>
              </a:lnSpc>
              <a:spcBef>
                <a:spcPts val="600"/>
              </a:spcBef>
              <a:spcAft>
                <a:spcPts val="600"/>
              </a:spcAft>
              <a:buNone/>
            </a:pPr>
            <a:r>
              <a:rPr lang="en">
                <a:solidFill>
                  <a:schemeClr val="dk1"/>
                </a:solidFill>
                <a:latin typeface="Times New Roman"/>
                <a:ea typeface="Times New Roman"/>
                <a:cs typeface="Times New Roman"/>
                <a:sym typeface="Times New Roman"/>
              </a:rPr>
              <a:t>•Learning to do 3D animations</a:t>
            </a:r>
            <a:endParaRPr>
              <a:solidFill>
                <a:schemeClr val="dk1"/>
              </a:solidFill>
              <a:latin typeface="Times New Roman"/>
              <a:ea typeface="Times New Roman"/>
              <a:cs typeface="Times New Roman"/>
              <a:sym typeface="Times New Roman"/>
            </a:endParaRPr>
          </a:p>
        </p:txBody>
      </p:sp>
      <p:sp>
        <p:nvSpPr>
          <p:cNvPr id="278" name="Google Shape;278;p47"/>
          <p:cNvSpPr txBox="1"/>
          <p:nvPr/>
        </p:nvSpPr>
        <p:spPr>
          <a:xfrm>
            <a:off x="118175" y="355550"/>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900" u="sng">
                <a:solidFill>
                  <a:schemeClr val="dk1"/>
                </a:solidFill>
                <a:latin typeface="Times New Roman"/>
                <a:ea typeface="Times New Roman"/>
                <a:cs typeface="Times New Roman"/>
                <a:sym typeface="Times New Roman"/>
              </a:rPr>
              <a:t>Responsibilities</a:t>
            </a:r>
            <a:endParaRPr b="1" sz="1900" u="sng">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Techniques</a:t>
            </a:r>
            <a:endParaRPr/>
          </a:p>
        </p:txBody>
      </p:sp>
      <p:sp>
        <p:nvSpPr>
          <p:cNvPr id="284" name="Google Shape;284;p48"/>
          <p:cNvSpPr txBox="1"/>
          <p:nvPr/>
        </p:nvSpPr>
        <p:spPr>
          <a:xfrm>
            <a:off x="79825" y="695675"/>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300">
                <a:solidFill>
                  <a:schemeClr val="dk1"/>
                </a:solidFill>
              </a:rPr>
              <a:t>●</a:t>
            </a:r>
            <a:r>
              <a:rPr lang="en" sz="1900" u="sng">
                <a:solidFill>
                  <a:schemeClr val="dk1"/>
                </a:solidFill>
              </a:rPr>
              <a:t>PH sensor</a:t>
            </a:r>
            <a:r>
              <a:rPr lang="en" sz="1900">
                <a:solidFill>
                  <a:schemeClr val="dk1"/>
                </a:solidFill>
              </a:rPr>
              <a:t> </a:t>
            </a:r>
            <a:endParaRPr sz="1900">
              <a:solidFill>
                <a:schemeClr val="dk1"/>
              </a:solidFill>
            </a:endParaRPr>
          </a:p>
        </p:txBody>
      </p:sp>
      <p:sp>
        <p:nvSpPr>
          <p:cNvPr id="285" name="Google Shape;285;p48"/>
          <p:cNvSpPr txBox="1"/>
          <p:nvPr/>
        </p:nvSpPr>
        <p:spPr>
          <a:xfrm>
            <a:off x="79825" y="1172675"/>
            <a:ext cx="90324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PH sensor is used for masuring the ph value   in the pond.  ph value between 5 and 9 is  best for the  survival of the shrimp.When the pH is less than 5 or higher  than 9, a message is sent over the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phone to inform the prawn that it is detrimental to its  survival.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832550" y="1085850"/>
            <a:ext cx="8108700" cy="315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Although shrimp farming gives a huge amount of progress in the economy, the shrimp farmers face more challenges to achieve their expected goals.</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800">
                <a:solidFill>
                  <a:schemeClr val="dk1"/>
                </a:solidFill>
                <a:latin typeface="Times New Roman"/>
                <a:ea typeface="Times New Roman"/>
                <a:cs typeface="Times New Roman"/>
                <a:sym typeface="Times New Roman"/>
              </a:rPr>
              <a:t> ▪ Manual monitoring and lack of maintaining proper record</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800">
                <a:solidFill>
                  <a:schemeClr val="dk1"/>
                </a:solidFill>
                <a:latin typeface="Times New Roman"/>
                <a:ea typeface="Times New Roman"/>
                <a:cs typeface="Times New Roman"/>
                <a:sym typeface="Times New Roman"/>
              </a:rPr>
              <a:t> ▪ Necessity for more man power</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800">
                <a:solidFill>
                  <a:schemeClr val="dk1"/>
                </a:solidFill>
                <a:latin typeface="Times New Roman"/>
                <a:ea typeface="Times New Roman"/>
                <a:cs typeface="Times New Roman"/>
                <a:sym typeface="Times New Roman"/>
              </a:rPr>
              <a:t> ▪ Hard to maintain the growth of shrimps</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 sz="1800">
                <a:solidFill>
                  <a:schemeClr val="dk1"/>
                </a:solidFill>
                <a:latin typeface="Times New Roman"/>
                <a:ea typeface="Times New Roman"/>
                <a:cs typeface="Times New Roman"/>
                <a:sym typeface="Times New Roman"/>
              </a:rPr>
              <a:t> ▪ Lack of knowledge in maintaining the quality of water</a:t>
            </a:r>
            <a:endParaRPr sz="1800">
              <a:solidFill>
                <a:schemeClr val="dk1"/>
              </a:solidFill>
              <a:latin typeface="Times New Roman"/>
              <a:ea typeface="Times New Roman"/>
              <a:cs typeface="Times New Roman"/>
              <a:sym typeface="Times New Roman"/>
            </a:endParaRPr>
          </a:p>
        </p:txBody>
      </p:sp>
      <p:sp>
        <p:nvSpPr>
          <p:cNvPr id="83" name="Google Shape;83;p16"/>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Times New Roman"/>
                <a:ea typeface="Times New Roman"/>
                <a:cs typeface="Times New Roman"/>
                <a:sym typeface="Times New Roman"/>
              </a:rPr>
              <a:t>Problems in Brief</a:t>
            </a:r>
            <a:endParaRPr b="1"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Aim &amp; Objectives</a:t>
            </a:r>
            <a:endParaRPr b="1"/>
          </a:p>
        </p:txBody>
      </p:sp>
      <p:sp>
        <p:nvSpPr>
          <p:cNvPr id="89" name="Google Shape;89;p17"/>
          <p:cNvSpPr txBox="1"/>
          <p:nvPr/>
        </p:nvSpPr>
        <p:spPr>
          <a:xfrm>
            <a:off x="319325" y="729900"/>
            <a:ext cx="8679000" cy="4171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 sz="1700">
                <a:solidFill>
                  <a:schemeClr val="dk1"/>
                </a:solidFill>
                <a:latin typeface="Times New Roman"/>
                <a:ea typeface="Times New Roman"/>
                <a:cs typeface="Times New Roman"/>
                <a:sym typeface="Times New Roman"/>
              </a:rPr>
              <a:t>Aim</a:t>
            </a:r>
            <a:endParaRPr b="1" sz="17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en" sz="1600">
                <a:solidFill>
                  <a:schemeClr val="dk1"/>
                </a:solidFill>
                <a:latin typeface="Times New Roman"/>
                <a:ea typeface="Times New Roman"/>
                <a:cs typeface="Times New Roman"/>
                <a:sym typeface="Times New Roman"/>
              </a:rPr>
              <a:t>Design and develop the system to assist our local shrimp farmers in easing their work and saving their time.</a:t>
            </a:r>
            <a:endParaRPr sz="16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b="1" lang="en" sz="1700">
                <a:solidFill>
                  <a:schemeClr val="dk1"/>
                </a:solidFill>
                <a:latin typeface="Times New Roman"/>
                <a:ea typeface="Times New Roman"/>
                <a:cs typeface="Times New Roman"/>
                <a:sym typeface="Times New Roman"/>
              </a:rPr>
              <a:t>Objectives</a:t>
            </a:r>
            <a:endParaRPr b="1" sz="17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800">
                <a:solidFill>
                  <a:schemeClr val="dk1"/>
                </a:solidFill>
                <a:latin typeface="Times New Roman"/>
                <a:ea typeface="Times New Roman"/>
                <a:cs typeface="Times New Roman"/>
                <a:sym typeface="Times New Roman"/>
              </a:rPr>
              <a:t>●</a:t>
            </a:r>
            <a:r>
              <a:rPr lang="en" sz="1600">
                <a:solidFill>
                  <a:schemeClr val="dk1"/>
                </a:solidFill>
                <a:latin typeface="Times New Roman"/>
                <a:ea typeface="Times New Roman"/>
                <a:cs typeface="Times New Roman"/>
                <a:sym typeface="Times New Roman"/>
              </a:rPr>
              <a:t>To help the farmer to control and monitor the shrimp ponds from a distance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●To feed the shrimps automatically with a proper record of time and mass.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●To monitor the consumption of food easily.</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●Monitoring the cultivation using the pH, Temperature, Mass of food and Date and Time schedule of feeding shrimps.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●To operate motors and lamps automatically with a phone.</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●To monitor the quality and control the level of water</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0" y="0"/>
            <a:ext cx="386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Input Output Diagram</a:t>
            </a:r>
            <a:endParaRPr b="1"/>
          </a:p>
        </p:txBody>
      </p:sp>
      <p:pic>
        <p:nvPicPr>
          <p:cNvPr id="95" name="Google Shape;95;p18"/>
          <p:cNvPicPr preferRelativeResize="0"/>
          <p:nvPr/>
        </p:nvPicPr>
        <p:blipFill>
          <a:blip r:embed="rId3">
            <a:alphaModFix/>
          </a:blip>
          <a:stretch>
            <a:fillRect/>
          </a:stretch>
        </p:blipFill>
        <p:spPr>
          <a:xfrm>
            <a:off x="3603875" y="152400"/>
            <a:ext cx="4628612"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0" y="0"/>
            <a:ext cx="3227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Times New Roman"/>
                <a:ea typeface="Times New Roman"/>
                <a:cs typeface="Times New Roman"/>
                <a:sym typeface="Times New Roman"/>
              </a:rPr>
              <a:t>3D Diagram</a:t>
            </a:r>
            <a:endParaRPr b="1" sz="1600"/>
          </a:p>
        </p:txBody>
      </p:sp>
      <p:pic>
        <p:nvPicPr>
          <p:cNvPr id="101" name="Google Shape;101;p19"/>
          <p:cNvPicPr preferRelativeResize="0"/>
          <p:nvPr/>
        </p:nvPicPr>
        <p:blipFill>
          <a:blip r:embed="rId3">
            <a:alphaModFix/>
          </a:blip>
          <a:stretch>
            <a:fillRect/>
          </a:stretch>
        </p:blipFill>
        <p:spPr>
          <a:xfrm>
            <a:off x="890974" y="721800"/>
            <a:ext cx="7686274" cy="389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92874" y="154250"/>
            <a:ext cx="5592525" cy="2893750"/>
          </a:xfrm>
          <a:prstGeom prst="rect">
            <a:avLst/>
          </a:prstGeom>
          <a:noFill/>
          <a:ln>
            <a:noFill/>
          </a:ln>
        </p:spPr>
      </p:pic>
      <p:pic>
        <p:nvPicPr>
          <p:cNvPr id="107" name="Google Shape;107;p20"/>
          <p:cNvPicPr preferRelativeResize="0"/>
          <p:nvPr/>
        </p:nvPicPr>
        <p:blipFill>
          <a:blip r:embed="rId4">
            <a:alphaModFix/>
          </a:blip>
          <a:stretch>
            <a:fillRect/>
          </a:stretch>
        </p:blipFill>
        <p:spPr>
          <a:xfrm>
            <a:off x="5625350" y="2682700"/>
            <a:ext cx="3205425" cy="2348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629960" y="324046"/>
            <a:ext cx="2086365" cy="1754625"/>
          </a:xfrm>
          <a:prstGeom prst="rect">
            <a:avLst/>
          </a:prstGeom>
          <a:noFill/>
          <a:ln>
            <a:noFill/>
          </a:ln>
        </p:spPr>
      </p:pic>
      <p:pic>
        <p:nvPicPr>
          <p:cNvPr id="113" name="Google Shape;113;p21"/>
          <p:cNvPicPr preferRelativeResize="0"/>
          <p:nvPr/>
        </p:nvPicPr>
        <p:blipFill>
          <a:blip r:embed="rId4">
            <a:alphaModFix/>
          </a:blip>
          <a:stretch>
            <a:fillRect/>
          </a:stretch>
        </p:blipFill>
        <p:spPr>
          <a:xfrm>
            <a:off x="2985876" y="413700"/>
            <a:ext cx="2228575" cy="2077575"/>
          </a:xfrm>
          <a:prstGeom prst="rect">
            <a:avLst/>
          </a:prstGeom>
          <a:noFill/>
          <a:ln>
            <a:noFill/>
          </a:ln>
        </p:spPr>
      </p:pic>
      <p:pic>
        <p:nvPicPr>
          <p:cNvPr id="114" name="Google Shape;114;p21"/>
          <p:cNvPicPr preferRelativeResize="0"/>
          <p:nvPr/>
        </p:nvPicPr>
        <p:blipFill>
          <a:blip r:embed="rId5">
            <a:alphaModFix/>
          </a:blip>
          <a:stretch>
            <a:fillRect/>
          </a:stretch>
        </p:blipFill>
        <p:spPr>
          <a:xfrm>
            <a:off x="5484000" y="324050"/>
            <a:ext cx="2767999" cy="2469775"/>
          </a:xfrm>
          <a:prstGeom prst="rect">
            <a:avLst/>
          </a:prstGeom>
          <a:noFill/>
          <a:ln>
            <a:noFill/>
          </a:ln>
        </p:spPr>
      </p:pic>
      <p:pic>
        <p:nvPicPr>
          <p:cNvPr id="115" name="Google Shape;115;p21"/>
          <p:cNvPicPr preferRelativeResize="0"/>
          <p:nvPr/>
        </p:nvPicPr>
        <p:blipFill>
          <a:blip r:embed="rId6">
            <a:alphaModFix/>
          </a:blip>
          <a:stretch>
            <a:fillRect/>
          </a:stretch>
        </p:blipFill>
        <p:spPr>
          <a:xfrm>
            <a:off x="152400" y="2643675"/>
            <a:ext cx="4734514" cy="2347425"/>
          </a:xfrm>
          <a:prstGeom prst="rect">
            <a:avLst/>
          </a:prstGeom>
          <a:noFill/>
          <a:ln>
            <a:noFill/>
          </a:ln>
        </p:spPr>
      </p:pic>
      <p:pic>
        <p:nvPicPr>
          <p:cNvPr id="116" name="Google Shape;116;p21"/>
          <p:cNvPicPr preferRelativeResize="0"/>
          <p:nvPr/>
        </p:nvPicPr>
        <p:blipFill>
          <a:blip r:embed="rId7">
            <a:alphaModFix/>
          </a:blip>
          <a:stretch>
            <a:fillRect/>
          </a:stretch>
        </p:blipFill>
        <p:spPr>
          <a:xfrm>
            <a:off x="5153525" y="3215175"/>
            <a:ext cx="3732750" cy="169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